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01" r:id="rId3"/>
    <p:sldId id="313" r:id="rId4"/>
    <p:sldId id="314" r:id="rId5"/>
    <p:sldId id="315" r:id="rId6"/>
    <p:sldId id="317" r:id="rId7"/>
    <p:sldId id="316" r:id="rId8"/>
    <p:sldId id="303" r:id="rId9"/>
    <p:sldId id="304" r:id="rId10"/>
    <p:sldId id="305" r:id="rId11"/>
    <p:sldId id="306" r:id="rId12"/>
    <p:sldId id="311" r:id="rId13"/>
    <p:sldId id="307" r:id="rId14"/>
    <p:sldId id="308" r:id="rId15"/>
    <p:sldId id="309" r:id="rId16"/>
    <p:sldId id="302" r:id="rId17"/>
    <p:sldId id="310" r:id="rId1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03/02/2016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732301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03/02/2016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755575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03/02/2016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4008428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03/02/2016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4273209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3F4445-2371-4798-9B13-0F8B19C79574}" type="datetimeFigureOut">
              <a:rPr lang="en-CA" smtClean="0"/>
              <a:t>03/02/2016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65786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913F4445-2371-4798-9B13-0F8B19C79574}" type="datetimeFigureOut">
              <a:rPr lang="en-CA" smtClean="0"/>
              <a:t>03/02/2016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207697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913F4445-2371-4798-9B13-0F8B19C79574}" type="datetimeFigureOut">
              <a:rPr lang="en-CA" smtClean="0"/>
              <a:t>03/02/2016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3673777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913F4445-2371-4798-9B13-0F8B19C79574}" type="datetimeFigureOut">
              <a:rPr lang="en-CA" smtClean="0"/>
              <a:t>03/02/2016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99248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F4445-2371-4798-9B13-0F8B19C79574}" type="datetimeFigureOut">
              <a:rPr lang="en-CA" smtClean="0"/>
              <a:t>03/02/2016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1475757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F4445-2371-4798-9B13-0F8B19C79574}" type="datetimeFigureOut">
              <a:rPr lang="en-CA" smtClean="0"/>
              <a:t>03/02/2016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649560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F4445-2371-4798-9B13-0F8B19C79574}" type="datetimeFigureOut">
              <a:rPr lang="en-CA" smtClean="0"/>
              <a:t>03/02/2016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3683226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F4445-2371-4798-9B13-0F8B19C79574}" type="datetimeFigureOut">
              <a:rPr lang="en-CA" smtClean="0"/>
              <a:t>03/02/2016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81812-4C4A-48F2-AB7B-8B8A03ED1E8C}" type="slidenum">
              <a:rPr lang="en-CA" smtClean="0"/>
              <a:t>‹#›</a:t>
            </a:fld>
            <a:endParaRPr lang="en-CA"/>
          </a:p>
        </p:txBody>
      </p:sp>
    </p:spTree>
    <p:extLst>
      <p:ext uri="{BB962C8B-B14F-4D97-AF65-F5344CB8AC3E}">
        <p14:creationId xmlns:p14="http://schemas.microsoft.com/office/powerpoint/2010/main" val="3995900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assembly.nl.ca/Legislation/sr/statutes/l02.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69" y="3845209"/>
            <a:ext cx="6375239" cy="3008895"/>
          </a:xfrm>
          <a:prstGeom prst="rect">
            <a:avLst/>
          </a:prstGeom>
          <a:solidFill>
            <a:srgbClr val="0043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2"/>
          <a:stretch>
            <a:fillRect/>
          </a:stretch>
        </p:blipFill>
        <p:spPr>
          <a:xfrm>
            <a:off x="8994614" y="2255044"/>
            <a:ext cx="3197385" cy="2643081"/>
          </a:xfrm>
          <a:prstGeom prst="rect">
            <a:avLst/>
          </a:prstGeom>
        </p:spPr>
      </p:pic>
      <p:pic>
        <p:nvPicPr>
          <p:cNvPr id="5" name="Picture 4"/>
          <p:cNvPicPr>
            <a:picLocks noChangeAspect="1"/>
          </p:cNvPicPr>
          <p:nvPr/>
        </p:nvPicPr>
        <p:blipFill>
          <a:blip r:embed="rId3"/>
          <a:stretch>
            <a:fillRect/>
          </a:stretch>
        </p:blipFill>
        <p:spPr>
          <a:xfrm>
            <a:off x="8994615" y="0"/>
            <a:ext cx="3197386" cy="2407298"/>
          </a:xfrm>
          <a:prstGeom prst="rect">
            <a:avLst/>
          </a:prstGeom>
        </p:spPr>
      </p:pic>
      <p:sp>
        <p:nvSpPr>
          <p:cNvPr id="2" name="Title 1"/>
          <p:cNvSpPr>
            <a:spLocks noGrp="1"/>
          </p:cNvSpPr>
          <p:nvPr>
            <p:ph type="ctrTitle"/>
          </p:nvPr>
        </p:nvSpPr>
        <p:spPr>
          <a:xfrm>
            <a:off x="1234992" y="97849"/>
            <a:ext cx="9144000" cy="2387600"/>
          </a:xfrm>
        </p:spPr>
        <p:txBody>
          <a:bodyPr>
            <a:normAutofit fontScale="90000"/>
          </a:bodyPr>
          <a:lstStyle/>
          <a:p>
            <a:r>
              <a:rPr lang="en-CA" b="1" dirty="0" err="1" smtClean="0"/>
              <a:t>HN2100</a:t>
            </a:r>
            <a:r>
              <a:rPr lang="en-CA" b="1" dirty="0" smtClean="0"/>
              <a:t/>
            </a:r>
            <a:br>
              <a:rPr lang="en-CA" b="1" dirty="0" smtClean="0"/>
            </a:br>
            <a:r>
              <a:rPr lang="en-CA" b="1" dirty="0" smtClean="0"/>
              <a:t>Collective Agreement Administration</a:t>
            </a:r>
            <a:endParaRPr lang="en-CA" b="1" dirty="0"/>
          </a:p>
        </p:txBody>
      </p:sp>
      <p:sp>
        <p:nvSpPr>
          <p:cNvPr id="3" name="Subtitle 2"/>
          <p:cNvSpPr>
            <a:spLocks noGrp="1"/>
          </p:cNvSpPr>
          <p:nvPr>
            <p:ph type="subTitle" idx="1"/>
          </p:nvPr>
        </p:nvSpPr>
        <p:spPr>
          <a:xfrm>
            <a:off x="1234992" y="2637505"/>
            <a:ext cx="9144000" cy="1655762"/>
          </a:xfrm>
        </p:spPr>
        <p:txBody>
          <a:bodyPr/>
          <a:lstStyle/>
          <a:p>
            <a:r>
              <a:rPr lang="en-CA" dirty="0" smtClean="0"/>
              <a:t>With</a:t>
            </a:r>
          </a:p>
          <a:p>
            <a:r>
              <a:rPr lang="en-CA" dirty="0" smtClean="0"/>
              <a:t>Paul Tilley</a:t>
            </a:r>
            <a:endParaRPr lang="en-CA" dirty="0"/>
          </a:p>
        </p:txBody>
      </p:sp>
      <p:pic>
        <p:nvPicPr>
          <p:cNvPr id="6" name="Picture 5"/>
          <p:cNvPicPr>
            <a:picLocks noChangeAspect="1"/>
          </p:cNvPicPr>
          <p:nvPr/>
        </p:nvPicPr>
        <p:blipFill rotWithShape="1">
          <a:blip r:embed="rId4"/>
          <a:srcRect l="14488" t="30343" r="57820" b="28743"/>
          <a:stretch/>
        </p:blipFill>
        <p:spPr>
          <a:xfrm>
            <a:off x="8994614" y="4898124"/>
            <a:ext cx="3197386" cy="1959875"/>
          </a:xfrm>
          <a:prstGeom prst="rect">
            <a:avLst/>
          </a:prstGeom>
        </p:spPr>
      </p:pic>
      <p:pic>
        <p:nvPicPr>
          <p:cNvPr id="7" name="Picture 6"/>
          <p:cNvPicPr>
            <a:picLocks noChangeAspect="1"/>
          </p:cNvPicPr>
          <p:nvPr/>
        </p:nvPicPr>
        <p:blipFill>
          <a:blip r:embed="rId5"/>
          <a:stretch>
            <a:fillRect/>
          </a:stretch>
        </p:blipFill>
        <p:spPr>
          <a:xfrm>
            <a:off x="-1" y="0"/>
            <a:ext cx="2619375" cy="1743075"/>
          </a:xfrm>
          <a:prstGeom prst="rect">
            <a:avLst/>
          </a:prstGeom>
        </p:spPr>
      </p:pic>
      <p:pic>
        <p:nvPicPr>
          <p:cNvPr id="8" name="Picture 7"/>
          <p:cNvPicPr>
            <a:picLocks noChangeAspect="1"/>
          </p:cNvPicPr>
          <p:nvPr/>
        </p:nvPicPr>
        <p:blipFill>
          <a:blip r:embed="rId6"/>
          <a:stretch>
            <a:fillRect/>
          </a:stretch>
        </p:blipFill>
        <p:spPr>
          <a:xfrm>
            <a:off x="0" y="1535760"/>
            <a:ext cx="2619375" cy="1743075"/>
          </a:xfrm>
          <a:prstGeom prst="rect">
            <a:avLst/>
          </a:prstGeom>
        </p:spPr>
      </p:pic>
      <p:pic>
        <p:nvPicPr>
          <p:cNvPr id="9" name="Picture 8"/>
          <p:cNvPicPr>
            <a:picLocks noChangeAspect="1"/>
          </p:cNvPicPr>
          <p:nvPr/>
        </p:nvPicPr>
        <p:blipFill rotWithShape="1">
          <a:blip r:embed="rId7"/>
          <a:srcRect t="27017"/>
          <a:stretch/>
        </p:blipFill>
        <p:spPr>
          <a:xfrm>
            <a:off x="-6" y="2865438"/>
            <a:ext cx="2619376" cy="1766888"/>
          </a:xfrm>
          <a:prstGeom prst="rect">
            <a:avLst/>
          </a:prstGeom>
        </p:spPr>
      </p:pic>
      <p:pic>
        <p:nvPicPr>
          <p:cNvPr id="10" name="Picture 9"/>
          <p:cNvPicPr>
            <a:picLocks noChangeAspect="1"/>
          </p:cNvPicPr>
          <p:nvPr/>
        </p:nvPicPr>
        <p:blipFill>
          <a:blip r:embed="rId8"/>
          <a:stretch>
            <a:fillRect/>
          </a:stretch>
        </p:blipFill>
        <p:spPr>
          <a:xfrm>
            <a:off x="-4" y="4305801"/>
            <a:ext cx="2619378" cy="2611718"/>
          </a:xfrm>
          <a:prstGeom prst="rect">
            <a:avLst/>
          </a:prstGeom>
        </p:spPr>
      </p:pic>
      <p:sp>
        <p:nvSpPr>
          <p:cNvPr id="11" name="TextBox 10"/>
          <p:cNvSpPr txBox="1"/>
          <p:nvPr/>
        </p:nvSpPr>
        <p:spPr>
          <a:xfrm>
            <a:off x="3278940" y="4303542"/>
            <a:ext cx="5056094" cy="1938992"/>
          </a:xfrm>
          <a:prstGeom prst="rect">
            <a:avLst/>
          </a:prstGeom>
          <a:noFill/>
        </p:spPr>
        <p:txBody>
          <a:bodyPr wrap="square" rtlCol="0">
            <a:spAutoFit/>
          </a:bodyPr>
          <a:lstStyle/>
          <a:p>
            <a:pPr algn="ctr"/>
            <a:r>
              <a:rPr lang="en-CA" sz="4000" b="1" dirty="0" smtClean="0">
                <a:solidFill>
                  <a:schemeClr val="bg1"/>
                </a:solidFill>
              </a:rPr>
              <a:t>Unit </a:t>
            </a:r>
            <a:r>
              <a:rPr lang="en-CA" sz="4000" b="1" dirty="0" smtClean="0">
                <a:solidFill>
                  <a:schemeClr val="bg1"/>
                </a:solidFill>
              </a:rPr>
              <a:t>8</a:t>
            </a:r>
            <a:endParaRPr lang="en-CA" sz="4000" b="1" dirty="0" smtClean="0">
              <a:solidFill>
                <a:schemeClr val="bg1"/>
              </a:solidFill>
            </a:endParaRPr>
          </a:p>
          <a:p>
            <a:pPr algn="ctr"/>
            <a:r>
              <a:rPr lang="en-CA" sz="4000" b="1" dirty="0" smtClean="0">
                <a:solidFill>
                  <a:schemeClr val="bg1"/>
                </a:solidFill>
              </a:rPr>
              <a:t>Collective Agreement Clauses – Part </a:t>
            </a:r>
            <a:r>
              <a:rPr lang="en-CA" sz="4000" b="1" dirty="0" smtClean="0">
                <a:solidFill>
                  <a:schemeClr val="bg1"/>
                </a:solidFill>
              </a:rPr>
              <a:t>3</a:t>
            </a:r>
            <a:endParaRPr lang="en-CA" sz="4000" b="1" dirty="0" smtClean="0">
              <a:solidFill>
                <a:schemeClr val="bg1"/>
              </a:solidFill>
            </a:endParaRPr>
          </a:p>
        </p:txBody>
      </p:sp>
    </p:spTree>
    <p:extLst>
      <p:ext uri="{BB962C8B-B14F-4D97-AF65-F5344CB8AC3E}">
        <p14:creationId xmlns:p14="http://schemas.microsoft.com/office/powerpoint/2010/main" val="895302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346" y="561068"/>
            <a:ext cx="10515600" cy="1325563"/>
          </a:xfrm>
        </p:spPr>
        <p:txBody>
          <a:bodyPr/>
          <a:lstStyle/>
          <a:p>
            <a:r>
              <a:rPr lang="en-CA" b="1" dirty="0" smtClean="0"/>
              <a:t>Benefit Clauses - General</a:t>
            </a:r>
            <a:endParaRPr lang="en-CA" dirty="0"/>
          </a:p>
        </p:txBody>
      </p:sp>
      <p:sp>
        <p:nvSpPr>
          <p:cNvPr id="3" name="Content Placeholder 2"/>
          <p:cNvSpPr>
            <a:spLocks noGrp="1"/>
          </p:cNvSpPr>
          <p:nvPr>
            <p:ph idx="1"/>
          </p:nvPr>
        </p:nvSpPr>
        <p:spPr>
          <a:xfrm>
            <a:off x="772885" y="1721014"/>
            <a:ext cx="10515600" cy="4351338"/>
          </a:xfrm>
        </p:spPr>
        <p:txBody>
          <a:bodyPr>
            <a:normAutofit fontScale="92500" lnSpcReduction="10000"/>
          </a:bodyPr>
          <a:lstStyle/>
          <a:p>
            <a:r>
              <a:rPr lang="en-CA" dirty="0"/>
              <a:t>The Employee Benefits clause in employment agreements cover benefits available unionized employees. </a:t>
            </a:r>
          </a:p>
          <a:p>
            <a:r>
              <a:rPr lang="en-CA" dirty="0" smtClean="0"/>
              <a:t>According to Canada Revenue Agency: </a:t>
            </a:r>
          </a:p>
          <a:p>
            <a:pPr lvl="2"/>
            <a:r>
              <a:rPr lang="en-CA" dirty="0" smtClean="0"/>
              <a:t>A </a:t>
            </a:r>
            <a:r>
              <a:rPr lang="en-CA" dirty="0"/>
              <a:t>benefit is a good or service you give, or arrange for a third party to give, to your employee such as free use of property that you own. A benefit includes an allowance or a reimbursement of an employee’s personal expense</a:t>
            </a:r>
            <a:r>
              <a:rPr lang="en-CA" dirty="0" smtClean="0"/>
              <a:t>.</a:t>
            </a:r>
            <a:endParaRPr lang="en-CA" dirty="0"/>
          </a:p>
          <a:p>
            <a:r>
              <a:rPr lang="en-CA" dirty="0" smtClean="0"/>
              <a:t>The </a:t>
            </a:r>
            <a:r>
              <a:rPr lang="en-CA" dirty="0"/>
              <a:t>clause typically states that the employee </a:t>
            </a:r>
            <a:r>
              <a:rPr lang="en-CA" dirty="0" smtClean="0"/>
              <a:t>is </a:t>
            </a:r>
            <a:r>
              <a:rPr lang="en-CA" dirty="0"/>
              <a:t>entitled to participate in all employee benefit plans made available to </a:t>
            </a:r>
            <a:r>
              <a:rPr lang="en-CA" dirty="0" smtClean="0"/>
              <a:t>employees. </a:t>
            </a:r>
            <a:r>
              <a:rPr lang="en-CA" dirty="0"/>
              <a:t>In addition, the clause may detail specific benefits or perks</a:t>
            </a:r>
            <a:r>
              <a:rPr lang="en-CA" dirty="0" smtClean="0"/>
              <a:t>. </a:t>
            </a:r>
            <a:endParaRPr lang="en-CA" dirty="0"/>
          </a:p>
          <a:p>
            <a:pPr lvl="1"/>
            <a:r>
              <a:rPr lang="en-CA" dirty="0" smtClean="0"/>
              <a:t>Vacation</a:t>
            </a:r>
            <a:endParaRPr lang="en-CA" dirty="0"/>
          </a:p>
          <a:p>
            <a:pPr lvl="1"/>
            <a:r>
              <a:rPr lang="en-CA" dirty="0"/>
              <a:t>Insurance</a:t>
            </a:r>
          </a:p>
          <a:p>
            <a:pPr lvl="1"/>
            <a:r>
              <a:rPr lang="en-CA" dirty="0" smtClean="0"/>
              <a:t>Automobile/Travel</a:t>
            </a:r>
            <a:endParaRPr lang="en-CA" dirty="0"/>
          </a:p>
          <a:p>
            <a:pPr lvl="1"/>
            <a:r>
              <a:rPr lang="en-CA" dirty="0"/>
              <a:t>Relocation </a:t>
            </a:r>
            <a:r>
              <a:rPr lang="en-CA" dirty="0" smtClean="0"/>
              <a:t>Expense</a:t>
            </a:r>
            <a:endParaRPr lang="en-CA" dirty="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507125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893" y="38299"/>
            <a:ext cx="10515600" cy="1325563"/>
          </a:xfrm>
        </p:spPr>
        <p:txBody>
          <a:bodyPr/>
          <a:lstStyle/>
          <a:p>
            <a:r>
              <a:rPr lang="en-CA" b="1" dirty="0" smtClean="0"/>
              <a:t>Benefit Clauses – </a:t>
            </a:r>
            <a:r>
              <a:rPr lang="en-CA" b="1" dirty="0" smtClean="0"/>
              <a:t>Vacation pay</a:t>
            </a:r>
            <a:endParaRPr lang="en-CA" dirty="0"/>
          </a:p>
        </p:txBody>
      </p:sp>
      <p:sp>
        <p:nvSpPr>
          <p:cNvPr id="3" name="Content Placeholder 2"/>
          <p:cNvSpPr>
            <a:spLocks noGrp="1"/>
          </p:cNvSpPr>
          <p:nvPr>
            <p:ph idx="1"/>
          </p:nvPr>
        </p:nvSpPr>
        <p:spPr>
          <a:xfrm>
            <a:off x="195942" y="1698170"/>
            <a:ext cx="11299371" cy="4982547"/>
          </a:xfrm>
        </p:spPr>
        <p:txBody>
          <a:bodyPr>
            <a:noAutofit/>
          </a:bodyPr>
          <a:lstStyle/>
          <a:p>
            <a:pPr lvl="1"/>
            <a:r>
              <a:rPr lang="en-CA" sz="1600" dirty="0" smtClean="0"/>
              <a:t>To </a:t>
            </a:r>
            <a:r>
              <a:rPr lang="en-CA" sz="1600" dirty="0"/>
              <a:t>qualify for a paid annual vacation, the Labour Standards Act stipulates a person must have been working for the same employer at least 12 months and have worked at least 90% of the available hours. </a:t>
            </a:r>
            <a:endParaRPr lang="en-CA" sz="1600" dirty="0" smtClean="0"/>
          </a:p>
          <a:p>
            <a:pPr lvl="1"/>
            <a:r>
              <a:rPr lang="en-CA" sz="1600" dirty="0" smtClean="0"/>
              <a:t>Minimum </a:t>
            </a:r>
            <a:r>
              <a:rPr lang="en-CA" sz="1600" dirty="0"/>
              <a:t>vacation time is 2 weeks and the employee may choose to take it in either 1 two week period, or 2 one week periods. </a:t>
            </a:r>
            <a:endParaRPr lang="en-CA" sz="1600" dirty="0" smtClean="0"/>
          </a:p>
          <a:p>
            <a:pPr lvl="1"/>
            <a:r>
              <a:rPr lang="en-CA" sz="1600" dirty="0" smtClean="0"/>
              <a:t>An </a:t>
            </a:r>
            <a:r>
              <a:rPr lang="en-CA" sz="1600" dirty="0"/>
              <a:t>employee must be permitted to take this vacation within 10 months of qualifying for it. An employer is permitted to give an employee at least 2 weeks written notice of when vacation is to commence.</a:t>
            </a:r>
          </a:p>
          <a:p>
            <a:pPr lvl="1"/>
            <a:endParaRPr lang="en-CA" sz="1600" dirty="0"/>
          </a:p>
          <a:p>
            <a:pPr marL="457200" lvl="1" indent="0">
              <a:buNone/>
            </a:pPr>
            <a:r>
              <a:rPr lang="en-CA" sz="1600" dirty="0"/>
              <a:t>Calculating Vacation Pay</a:t>
            </a:r>
          </a:p>
          <a:p>
            <a:pPr lvl="1"/>
            <a:r>
              <a:rPr lang="en-CA" sz="1600" dirty="0"/>
              <a:t>An employee who has worked for an employer 5 days or more is entitled to receive vacation pay. Employees must receive vacation pay at least one day before starting their vacation, or within 1 week following termination of employment. Vacation pay may be paid each pay period, as long as the employee is advised and the amount of vacation pay is indicated in the employer’s payroll.</a:t>
            </a:r>
          </a:p>
          <a:p>
            <a:pPr lvl="1"/>
            <a:r>
              <a:rPr lang="en-CA" sz="1600" dirty="0" smtClean="0"/>
              <a:t>Vacation </a:t>
            </a:r>
            <a:r>
              <a:rPr lang="en-CA" sz="1600" dirty="0"/>
              <a:t>pay is calculated at 4% of gross wages for persons who have worked under 15 years continuous service with the same employer. The rate must be calculated at 6% for those who have worked 15 years or more of continuous service for the same employer.</a:t>
            </a:r>
          </a:p>
          <a:p>
            <a:pPr lvl="1"/>
            <a:r>
              <a:rPr lang="en-CA" sz="1600" dirty="0" smtClean="0"/>
              <a:t>Vacation </a:t>
            </a:r>
            <a:r>
              <a:rPr lang="en-CA" sz="1600" dirty="0"/>
              <a:t>pay is subject to statutory deductions, including Employment Insurance premiums, income taxes, and Canada Pension Plan contributions.</a:t>
            </a:r>
            <a:endParaRPr lang="en-CA" sz="1600" dirty="0" smtClean="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3700891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Benefit Clauses </a:t>
            </a:r>
            <a:r>
              <a:rPr lang="en-CA" b="1" dirty="0" smtClean="0"/>
              <a:t>– Holiday </a:t>
            </a:r>
            <a:r>
              <a:rPr lang="en-CA" b="1" dirty="0" smtClean="0"/>
              <a:t>Pay</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a:t>I</a:t>
            </a:r>
            <a:r>
              <a:rPr lang="en-CA" dirty="0" smtClean="0"/>
              <a:t>n NL, statues </a:t>
            </a:r>
            <a:r>
              <a:rPr lang="en-CA" dirty="0" err="1" smtClean="0"/>
              <a:t>guarntees</a:t>
            </a:r>
            <a:r>
              <a:rPr lang="en-CA" dirty="0" smtClean="0"/>
              <a:t> 6 paid public holidays per year:</a:t>
            </a:r>
            <a:endParaRPr lang="en-CA" dirty="0"/>
          </a:p>
          <a:p>
            <a:pPr marL="971550" lvl="1" indent="-514350">
              <a:buFont typeface="+mj-lt"/>
              <a:buAutoNum type="arabicPeriod"/>
            </a:pPr>
            <a:r>
              <a:rPr lang="en-CA" sz="1400" dirty="0"/>
              <a:t>New Year's Day.</a:t>
            </a:r>
          </a:p>
          <a:p>
            <a:pPr marL="971550" lvl="1" indent="-514350">
              <a:buFont typeface="+mj-lt"/>
              <a:buAutoNum type="arabicPeriod"/>
            </a:pPr>
            <a:r>
              <a:rPr lang="en-CA" sz="1400" dirty="0"/>
              <a:t>Good Friday.</a:t>
            </a:r>
          </a:p>
          <a:p>
            <a:pPr marL="971550" lvl="1" indent="-514350">
              <a:buFont typeface="+mj-lt"/>
              <a:buAutoNum type="arabicPeriod"/>
            </a:pPr>
            <a:r>
              <a:rPr lang="en-CA" sz="1400" dirty="0"/>
              <a:t>Memorial Day (Canada Day)</a:t>
            </a:r>
          </a:p>
          <a:p>
            <a:pPr marL="971550" lvl="1" indent="-514350">
              <a:buFont typeface="+mj-lt"/>
              <a:buAutoNum type="arabicPeriod"/>
            </a:pPr>
            <a:r>
              <a:rPr lang="en-CA" sz="1400" dirty="0"/>
              <a:t>Labour Day.</a:t>
            </a:r>
          </a:p>
          <a:p>
            <a:pPr marL="971550" lvl="1" indent="-514350">
              <a:buFont typeface="+mj-lt"/>
              <a:buAutoNum type="arabicPeriod"/>
            </a:pPr>
            <a:r>
              <a:rPr lang="en-CA" sz="1400" dirty="0"/>
              <a:t>Remembrance Day.</a:t>
            </a:r>
          </a:p>
          <a:p>
            <a:pPr marL="971550" lvl="1" indent="-514350">
              <a:buFont typeface="+mj-lt"/>
              <a:buAutoNum type="arabicPeriod"/>
            </a:pPr>
            <a:r>
              <a:rPr lang="en-CA" sz="1400" dirty="0"/>
              <a:t>Christmas Day</a:t>
            </a:r>
            <a:r>
              <a:rPr lang="en-CA" sz="1400" dirty="0" smtClean="0"/>
              <a:t>.</a:t>
            </a:r>
          </a:p>
          <a:p>
            <a:r>
              <a:rPr lang="en-CA" sz="1800" dirty="0"/>
              <a:t>When an employee works on a paid public holiday they are entitled to choose one of the following: </a:t>
            </a:r>
          </a:p>
          <a:p>
            <a:pPr lvl="1"/>
            <a:r>
              <a:rPr lang="en-CA" sz="1400" dirty="0" smtClean="0"/>
              <a:t>To </a:t>
            </a:r>
            <a:r>
              <a:rPr lang="en-CA" sz="1400" dirty="0"/>
              <a:t>receive wages at twice their regular rate for the hours worked on the holiday, or</a:t>
            </a:r>
          </a:p>
          <a:p>
            <a:pPr lvl="1"/>
            <a:r>
              <a:rPr lang="en-CA" sz="1400" dirty="0"/>
              <a:t> an additional day off with pay within 30 days of the holiday, or</a:t>
            </a:r>
          </a:p>
          <a:p>
            <a:pPr lvl="1"/>
            <a:r>
              <a:rPr lang="en-CA" sz="1400" dirty="0"/>
              <a:t> an additional paid vacation day. </a:t>
            </a:r>
            <a:endParaRPr lang="en-CA" sz="1400" dirty="0" smtClean="0"/>
          </a:p>
          <a:p>
            <a:pPr lvl="1"/>
            <a:endParaRPr lang="en-CA" sz="1400" dirty="0" smtClean="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2332657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Benefit Clauses – Wages/Salaries</a:t>
            </a:r>
            <a:endParaRPr lang="en-CA" dirty="0"/>
          </a:p>
        </p:txBody>
      </p:sp>
      <p:sp>
        <p:nvSpPr>
          <p:cNvPr id="3" name="Content Placeholder 2"/>
          <p:cNvSpPr>
            <a:spLocks noGrp="1"/>
          </p:cNvSpPr>
          <p:nvPr>
            <p:ph idx="1"/>
          </p:nvPr>
        </p:nvSpPr>
        <p:spPr>
          <a:xfrm>
            <a:off x="744893" y="1690688"/>
            <a:ext cx="10515600" cy="4351338"/>
          </a:xfrm>
        </p:spPr>
        <p:txBody>
          <a:bodyPr>
            <a:normAutofit fontScale="92500"/>
          </a:bodyPr>
          <a:lstStyle/>
          <a:p>
            <a:r>
              <a:rPr lang="en-CA" dirty="0"/>
              <a:t>Newfoundland and Labrador has a 40 hour standard work week, and time worked in excess of these hours must be paid at an overtime rate (with the exception of agricultural employees). With some exceptions, 14 hours is the maximum number of hours an employee may work in a day</a:t>
            </a:r>
            <a:r>
              <a:rPr lang="en-CA" dirty="0" smtClean="0"/>
              <a:t>.</a:t>
            </a:r>
          </a:p>
          <a:p>
            <a:r>
              <a:rPr lang="en-CA" dirty="0"/>
              <a:t>Employers must pay workers not less frequently than half monthly (</a:t>
            </a:r>
            <a:r>
              <a:rPr lang="en-CA" dirty="0" err="1"/>
              <a:t>ie</a:t>
            </a:r>
            <a:r>
              <a:rPr lang="en-CA" dirty="0"/>
              <a:t> at least twice per month), as stipulated by the Labour Standards Act. All wages owing must be paid within one week of the end of a pay period</a:t>
            </a:r>
            <a:r>
              <a:rPr lang="en-CA" dirty="0" smtClean="0"/>
              <a:t>.</a:t>
            </a:r>
          </a:p>
          <a:p>
            <a:r>
              <a:rPr lang="en-CA" dirty="0"/>
              <a:t>A statement of earnings (</a:t>
            </a:r>
            <a:r>
              <a:rPr lang="en-CA" dirty="0" err="1"/>
              <a:t>ie</a:t>
            </a:r>
            <a:r>
              <a:rPr lang="en-CA" dirty="0"/>
              <a:t> cheque stub) must be issued to an employee each pay day. It should indicate the start and ending dates of a pay period, rates of pay, the number of hours worked at each rate of pay, gross wages, and net wages paid. All deductions should be listed individually.</a:t>
            </a:r>
            <a:endParaRPr lang="en-CA" dirty="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4230933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Benefit Clauses – </a:t>
            </a:r>
            <a:r>
              <a:rPr lang="en-CA" b="1" dirty="0" smtClean="0"/>
              <a:t>Bereavement</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a:t>Pursuant to the </a:t>
            </a:r>
            <a:r>
              <a:rPr lang="en-CA" dirty="0">
                <a:hlinkClick r:id="rId2"/>
              </a:rPr>
              <a:t>Labour Standards Act</a:t>
            </a:r>
            <a:r>
              <a:rPr lang="en-CA" dirty="0"/>
              <a:t>, an employee who has been working continuously for a period of at least 30 days, is entitled to 1 day paid leave and two days unpaid leave in event of the death of that person’s spouse, child, grandchild, mother, father, brother or sister, grandparent, mother-in-law, father-in-law, brother-in-law, or sister-in-law.</a:t>
            </a:r>
            <a:endParaRPr lang="en-CA" dirty="0"/>
          </a:p>
        </p:txBody>
      </p:sp>
      <p:pic>
        <p:nvPicPr>
          <p:cNvPr id="7" name="Picture 6"/>
          <p:cNvPicPr>
            <a:picLocks noChangeAspect="1"/>
          </p:cNvPicPr>
          <p:nvPr/>
        </p:nvPicPr>
        <p:blipFill>
          <a:blip r:embed="rId3"/>
          <a:stretch>
            <a:fillRect/>
          </a:stretch>
        </p:blipFill>
        <p:spPr>
          <a:xfrm>
            <a:off x="9451910" y="0"/>
            <a:ext cx="2740090" cy="1541301"/>
          </a:xfrm>
          <a:prstGeom prst="rect">
            <a:avLst/>
          </a:prstGeom>
        </p:spPr>
      </p:pic>
    </p:spTree>
    <p:extLst>
      <p:ext uri="{BB962C8B-B14F-4D97-AF65-F5344CB8AC3E}">
        <p14:creationId xmlns:p14="http://schemas.microsoft.com/office/powerpoint/2010/main" val="4204486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Benefit Clauses – Leave</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a:t>Provincial regulations stipulate minimum requirements for paid and unpaid leave. Organizations may provide more generous benefits, but this should be written into a policy document and distributed to all employees.</a:t>
            </a:r>
            <a:endParaRPr lang="en-CA" dirty="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23649786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Technological Change Clauses</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smtClean="0"/>
              <a:t>Technological </a:t>
            </a:r>
            <a:r>
              <a:rPr lang="en-CA" dirty="0"/>
              <a:t>change </a:t>
            </a:r>
            <a:r>
              <a:rPr lang="en-CA" dirty="0" smtClean="0"/>
              <a:t>in the workplace has the potential to </a:t>
            </a:r>
            <a:r>
              <a:rPr lang="en-CA" dirty="0"/>
              <a:t>affect the terms and conditions or security of employment </a:t>
            </a:r>
            <a:r>
              <a:rPr lang="en-CA" dirty="0" smtClean="0"/>
              <a:t>for </a:t>
            </a:r>
            <a:r>
              <a:rPr lang="en-CA" dirty="0"/>
              <a:t>a significant number of the employer’s employees </a:t>
            </a:r>
            <a:endParaRPr lang="en-CA" dirty="0" smtClean="0"/>
          </a:p>
          <a:p>
            <a:r>
              <a:rPr lang="en-CA" dirty="0" smtClean="0"/>
              <a:t>A Technological Change clause in a collective agreement compels the employer to </a:t>
            </a:r>
            <a:r>
              <a:rPr lang="en-CA" dirty="0"/>
              <a:t>give </a:t>
            </a:r>
            <a:r>
              <a:rPr lang="en-CA" dirty="0" smtClean="0"/>
              <a:t>the union notice </a:t>
            </a:r>
            <a:r>
              <a:rPr lang="en-CA" dirty="0"/>
              <a:t>of the technological change </a:t>
            </a:r>
            <a:r>
              <a:rPr lang="en-CA" dirty="0" smtClean="0"/>
              <a:t>at some time prior </a:t>
            </a:r>
            <a:r>
              <a:rPr lang="en-CA" dirty="0"/>
              <a:t>to the date on which the technological change is to be effected.</a:t>
            </a:r>
            <a:endParaRPr lang="en-CA" dirty="0"/>
          </a:p>
        </p:txBody>
      </p:sp>
      <p:pic>
        <p:nvPicPr>
          <p:cNvPr id="4" name="Picture 3"/>
          <p:cNvPicPr>
            <a:picLocks noChangeAspect="1"/>
          </p:cNvPicPr>
          <p:nvPr/>
        </p:nvPicPr>
        <p:blipFill>
          <a:blip r:embed="rId2"/>
          <a:stretch>
            <a:fillRect/>
          </a:stretch>
        </p:blipFill>
        <p:spPr>
          <a:xfrm>
            <a:off x="9454659" y="0"/>
            <a:ext cx="2737341" cy="1542422"/>
          </a:xfrm>
          <a:prstGeom prst="rect">
            <a:avLst/>
          </a:prstGeom>
        </p:spPr>
      </p:pic>
    </p:spTree>
    <p:extLst>
      <p:ext uri="{BB962C8B-B14F-4D97-AF65-F5344CB8AC3E}">
        <p14:creationId xmlns:p14="http://schemas.microsoft.com/office/powerpoint/2010/main" val="3100654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Term of Agreement Clauses</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smtClean="0"/>
              <a:t>A Term </a:t>
            </a:r>
            <a:r>
              <a:rPr lang="en-CA" dirty="0"/>
              <a:t>clause in </a:t>
            </a:r>
            <a:r>
              <a:rPr lang="en-CA" dirty="0" smtClean="0"/>
              <a:t>a collective agreement typically notes the timeframe for which the collective agreement is in effect. </a:t>
            </a:r>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3900211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Seniority Clauses</a:t>
            </a:r>
            <a:endParaRPr lang="en-CA" dirty="0"/>
          </a:p>
        </p:txBody>
      </p:sp>
      <p:sp>
        <p:nvSpPr>
          <p:cNvPr id="3" name="Content Placeholder 2"/>
          <p:cNvSpPr>
            <a:spLocks noGrp="1"/>
          </p:cNvSpPr>
          <p:nvPr>
            <p:ph idx="1"/>
          </p:nvPr>
        </p:nvSpPr>
        <p:spPr>
          <a:xfrm>
            <a:off x="763554" y="1906426"/>
            <a:ext cx="10515600" cy="4351338"/>
          </a:xfrm>
        </p:spPr>
        <p:txBody>
          <a:bodyPr>
            <a:normAutofit/>
          </a:bodyPr>
          <a:lstStyle/>
          <a:p>
            <a:r>
              <a:rPr lang="en-CA" dirty="0" smtClean="0"/>
              <a:t>Seniority clauses help ensure that an employees job </a:t>
            </a:r>
            <a:r>
              <a:rPr lang="en-CA" dirty="0"/>
              <a:t>security </a:t>
            </a:r>
            <a:r>
              <a:rPr lang="en-CA" dirty="0" smtClean="0"/>
              <a:t>increases </a:t>
            </a:r>
            <a:r>
              <a:rPr lang="en-CA" dirty="0"/>
              <a:t>in proportion to </a:t>
            </a:r>
            <a:r>
              <a:rPr lang="en-CA" dirty="0" smtClean="0"/>
              <a:t>his/her length </a:t>
            </a:r>
            <a:r>
              <a:rPr lang="en-CA" dirty="0"/>
              <a:t>of service. </a:t>
            </a:r>
            <a:endParaRPr lang="en-CA" dirty="0" smtClean="0"/>
          </a:p>
          <a:p>
            <a:r>
              <a:rPr lang="en-CA" dirty="0" smtClean="0"/>
              <a:t>Therefore</a:t>
            </a:r>
            <a:r>
              <a:rPr lang="en-CA" dirty="0"/>
              <a:t>, in the event of a layoff, employees shall be laid off in reverse order to their bargaining unit wide seniority.  </a:t>
            </a:r>
            <a:endParaRPr lang="en-CA" dirty="0" smtClean="0"/>
          </a:p>
          <a:p>
            <a:r>
              <a:rPr lang="en-CA" dirty="0" smtClean="0"/>
              <a:t>An </a:t>
            </a:r>
            <a:r>
              <a:rPr lang="en-CA" dirty="0"/>
              <a:t>employee about to be laid off may </a:t>
            </a:r>
            <a:r>
              <a:rPr lang="en-CA" dirty="0" smtClean="0"/>
              <a:t>‘bump’ </a:t>
            </a:r>
            <a:r>
              <a:rPr lang="en-CA" dirty="0"/>
              <a:t>an employee with less seniority in his/her work grade, or lower, provided the employee exercising the right is qualified to perform the work of the employee with less seniority.  </a:t>
            </a:r>
          </a:p>
          <a:p>
            <a:r>
              <a:rPr lang="en-CA" dirty="0" smtClean="0"/>
              <a:t>Likewise</a:t>
            </a:r>
            <a:r>
              <a:rPr lang="en-CA" dirty="0"/>
              <a:t>, in the event of recall, employees shall be recalled in order of their seniority.</a:t>
            </a:r>
            <a:endParaRPr lang="en-CA" dirty="0"/>
          </a:p>
        </p:txBody>
      </p:sp>
      <p:pic>
        <p:nvPicPr>
          <p:cNvPr id="4" name="Picture 3"/>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944902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Seniority Clauses</a:t>
            </a:r>
            <a:endParaRPr lang="en-CA" dirty="0"/>
          </a:p>
        </p:txBody>
      </p:sp>
      <p:sp>
        <p:nvSpPr>
          <p:cNvPr id="3" name="Content Placeholder 2"/>
          <p:cNvSpPr>
            <a:spLocks noGrp="1"/>
          </p:cNvSpPr>
          <p:nvPr>
            <p:ph idx="1"/>
          </p:nvPr>
        </p:nvSpPr>
        <p:spPr>
          <a:xfrm>
            <a:off x="726232" y="1907547"/>
            <a:ext cx="10515600" cy="4351338"/>
          </a:xfrm>
        </p:spPr>
        <p:txBody>
          <a:bodyPr>
            <a:normAutofit/>
          </a:bodyPr>
          <a:lstStyle/>
          <a:p>
            <a:r>
              <a:rPr lang="en-CA" dirty="0"/>
              <a:t>There are four areas where acquisition and relinquishment of seniority may be covered in a collective agreement:</a:t>
            </a:r>
          </a:p>
          <a:p>
            <a:endParaRPr lang="en-CA" dirty="0"/>
          </a:p>
          <a:p>
            <a:pPr lvl="1"/>
            <a:r>
              <a:rPr lang="en-CA" dirty="0"/>
              <a:t>Probationary Employees</a:t>
            </a:r>
          </a:p>
          <a:p>
            <a:pPr lvl="1"/>
            <a:r>
              <a:rPr lang="en-CA" dirty="0"/>
              <a:t>Accumulation of Seniority</a:t>
            </a:r>
          </a:p>
          <a:p>
            <a:pPr lvl="1"/>
            <a:r>
              <a:rPr lang="en-CA" dirty="0"/>
              <a:t>Super-seniority</a:t>
            </a:r>
          </a:p>
          <a:p>
            <a:pPr lvl="1"/>
            <a:r>
              <a:rPr lang="en-CA" dirty="0"/>
              <a:t>Loss of Seniority</a:t>
            </a:r>
            <a:endParaRPr lang="en-CA" dirty="0"/>
          </a:p>
        </p:txBody>
      </p:sp>
      <p:pic>
        <p:nvPicPr>
          <p:cNvPr id="4" name="Picture 3"/>
          <p:cNvPicPr>
            <a:picLocks noChangeAspect="1"/>
          </p:cNvPicPr>
          <p:nvPr/>
        </p:nvPicPr>
        <p:blipFill>
          <a:blip r:embed="rId2"/>
          <a:stretch>
            <a:fillRect/>
          </a:stretch>
        </p:blipFill>
        <p:spPr>
          <a:xfrm>
            <a:off x="9454659" y="0"/>
            <a:ext cx="2737341" cy="1542422"/>
          </a:xfrm>
          <a:prstGeom prst="rect">
            <a:avLst/>
          </a:prstGeom>
        </p:spPr>
      </p:pic>
    </p:spTree>
    <p:extLst>
      <p:ext uri="{BB962C8B-B14F-4D97-AF65-F5344CB8AC3E}">
        <p14:creationId xmlns:p14="http://schemas.microsoft.com/office/powerpoint/2010/main" val="3153737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935" y="365076"/>
            <a:ext cx="10515600" cy="1325563"/>
          </a:xfrm>
        </p:spPr>
        <p:txBody>
          <a:bodyPr/>
          <a:lstStyle/>
          <a:p>
            <a:pPr lvl="1" algn="l" rtl="0">
              <a:lnSpc>
                <a:spcPct val="90000"/>
              </a:lnSpc>
              <a:spcBef>
                <a:spcPct val="0"/>
              </a:spcBef>
            </a:pPr>
            <a:r>
              <a:rPr lang="en-CA" sz="3200" b="1" dirty="0" smtClean="0"/>
              <a:t>Seniority </a:t>
            </a:r>
            <a:r>
              <a:rPr lang="en-CA" sz="3200" b="1" dirty="0" smtClean="0"/>
              <a:t>Clauses: </a:t>
            </a:r>
            <a:r>
              <a:rPr lang="en-CA" sz="3200" dirty="0" smtClean="0"/>
              <a:t>Probationary Employees</a:t>
            </a:r>
            <a:r>
              <a:rPr lang="en-CA" dirty="0" smtClean="0"/>
              <a:t/>
            </a:r>
            <a:br>
              <a:rPr lang="en-CA" dirty="0" smtClean="0"/>
            </a:br>
            <a:endParaRPr lang="en-CA" dirty="0"/>
          </a:p>
        </p:txBody>
      </p:sp>
      <p:sp>
        <p:nvSpPr>
          <p:cNvPr id="3" name="Content Placeholder 2"/>
          <p:cNvSpPr>
            <a:spLocks noGrp="1"/>
          </p:cNvSpPr>
          <p:nvPr>
            <p:ph idx="1"/>
          </p:nvPr>
        </p:nvSpPr>
        <p:spPr>
          <a:xfrm>
            <a:off x="306355" y="1839978"/>
            <a:ext cx="10515600" cy="4351338"/>
          </a:xfrm>
        </p:spPr>
        <p:txBody>
          <a:bodyPr>
            <a:normAutofit/>
          </a:bodyPr>
          <a:lstStyle/>
          <a:p>
            <a:pPr lvl="1"/>
            <a:r>
              <a:rPr lang="en-CA" dirty="0"/>
              <a:t>Most collective agreements stipulate that employees are to be on "probation" before they acquire the rights of a full seniority employee.  </a:t>
            </a:r>
            <a:endParaRPr lang="en-CA" dirty="0" smtClean="0"/>
          </a:p>
          <a:p>
            <a:pPr lvl="1"/>
            <a:r>
              <a:rPr lang="en-CA" dirty="0" smtClean="0"/>
              <a:t>This </a:t>
            </a:r>
            <a:r>
              <a:rPr lang="en-CA" dirty="0"/>
              <a:t>provision is in place to allow the employer the opportunity to determine if the employee is suitable for the position and to assess their performance on the job, and to give the employee an opportunity to adjust to their new position.</a:t>
            </a:r>
          </a:p>
          <a:p>
            <a:pPr lvl="1"/>
            <a:r>
              <a:rPr lang="en-CA" dirty="0"/>
              <a:t>There are three ways that probationary periods are measured.  Which method is used will be determined by the wording of the article relating to probationary employees in the collective agreement.</a:t>
            </a:r>
          </a:p>
          <a:p>
            <a:pPr lvl="2"/>
            <a:r>
              <a:rPr lang="en-CA" dirty="0" smtClean="0"/>
              <a:t>Number </a:t>
            </a:r>
            <a:r>
              <a:rPr lang="en-CA" dirty="0"/>
              <a:t>of days worked</a:t>
            </a:r>
          </a:p>
          <a:p>
            <a:pPr lvl="2"/>
            <a:r>
              <a:rPr lang="en-CA" dirty="0" smtClean="0"/>
              <a:t>Calendar </a:t>
            </a:r>
            <a:r>
              <a:rPr lang="en-CA" dirty="0"/>
              <a:t>days</a:t>
            </a:r>
          </a:p>
          <a:p>
            <a:pPr lvl="2"/>
            <a:r>
              <a:rPr lang="en-CA" dirty="0" smtClean="0"/>
              <a:t>Working </a:t>
            </a:r>
            <a:r>
              <a:rPr lang="en-CA" dirty="0"/>
              <a:t>days</a:t>
            </a:r>
          </a:p>
          <a:p>
            <a:pPr lvl="1"/>
            <a:endParaRPr lang="en-CA" dirty="0"/>
          </a:p>
        </p:txBody>
      </p:sp>
      <p:pic>
        <p:nvPicPr>
          <p:cNvPr id="4" name="Picture 3"/>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9389566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621" y="365125"/>
            <a:ext cx="10515600" cy="1325563"/>
          </a:xfrm>
        </p:spPr>
        <p:txBody>
          <a:bodyPr/>
          <a:lstStyle/>
          <a:p>
            <a:pPr lvl="1" algn="l" rtl="0">
              <a:lnSpc>
                <a:spcPct val="90000"/>
              </a:lnSpc>
              <a:spcBef>
                <a:spcPct val="0"/>
              </a:spcBef>
            </a:pPr>
            <a:r>
              <a:rPr lang="en-CA" sz="3200" b="1" dirty="0" smtClean="0"/>
              <a:t>Seniority </a:t>
            </a:r>
            <a:r>
              <a:rPr lang="en-CA" sz="3200" b="1" dirty="0" smtClean="0"/>
              <a:t>Clauses: </a:t>
            </a:r>
            <a:r>
              <a:rPr lang="en-CA" sz="3200" dirty="0" smtClean="0"/>
              <a:t>Accumulation of Seniority</a:t>
            </a:r>
            <a:br>
              <a:rPr lang="en-CA" sz="3200" dirty="0" smtClean="0"/>
            </a:br>
            <a:r>
              <a:rPr lang="en-CA" dirty="0" smtClean="0"/>
              <a:t/>
            </a:r>
            <a:br>
              <a:rPr lang="en-CA" dirty="0" smtClean="0"/>
            </a:br>
            <a:endParaRPr lang="en-CA" dirty="0"/>
          </a:p>
        </p:txBody>
      </p:sp>
      <p:sp>
        <p:nvSpPr>
          <p:cNvPr id="3" name="Content Placeholder 2"/>
          <p:cNvSpPr>
            <a:spLocks noGrp="1"/>
          </p:cNvSpPr>
          <p:nvPr>
            <p:ph idx="1"/>
          </p:nvPr>
        </p:nvSpPr>
        <p:spPr>
          <a:xfrm>
            <a:off x="73089" y="1690688"/>
            <a:ext cx="10515600" cy="4351338"/>
          </a:xfrm>
        </p:spPr>
        <p:txBody>
          <a:bodyPr>
            <a:normAutofit/>
          </a:bodyPr>
          <a:lstStyle/>
          <a:p>
            <a:pPr marL="457200" lvl="1" indent="0">
              <a:buNone/>
            </a:pPr>
            <a:r>
              <a:rPr lang="en-CA" dirty="0"/>
              <a:t>There is generally </a:t>
            </a:r>
            <a:r>
              <a:rPr lang="en-CA" dirty="0" smtClean="0"/>
              <a:t>a </a:t>
            </a:r>
            <a:r>
              <a:rPr lang="en-CA" dirty="0"/>
              <a:t>clause </a:t>
            </a:r>
            <a:r>
              <a:rPr lang="en-CA" dirty="0" smtClean="0"/>
              <a:t>in collective agreements </a:t>
            </a:r>
            <a:r>
              <a:rPr lang="en-CA" dirty="0"/>
              <a:t>stating that once seniority status is attained, seniority will accumulate until the </a:t>
            </a:r>
            <a:r>
              <a:rPr lang="en-CA" dirty="0" smtClean="0"/>
              <a:t>end of employment.</a:t>
            </a:r>
          </a:p>
          <a:p>
            <a:pPr marL="457200" lvl="1" indent="0">
              <a:buNone/>
            </a:pPr>
            <a:endParaRPr lang="en-CA" dirty="0"/>
          </a:p>
        </p:txBody>
      </p:sp>
      <p:pic>
        <p:nvPicPr>
          <p:cNvPr id="4" name="Picture 3"/>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908126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lnSpc>
                <a:spcPct val="90000"/>
              </a:lnSpc>
              <a:spcBef>
                <a:spcPct val="0"/>
              </a:spcBef>
            </a:pPr>
            <a:r>
              <a:rPr lang="en-CA" sz="3200" b="1" dirty="0" smtClean="0"/>
              <a:t>Seniority </a:t>
            </a:r>
            <a:r>
              <a:rPr lang="en-CA" sz="3200" b="1" dirty="0" smtClean="0"/>
              <a:t>Clauses: </a:t>
            </a:r>
            <a:r>
              <a:rPr lang="en-CA" sz="3200" dirty="0" smtClean="0"/>
              <a:t>Super-seniority</a:t>
            </a:r>
            <a:br>
              <a:rPr lang="en-CA" sz="3200" dirty="0" smtClean="0"/>
            </a:br>
            <a:r>
              <a:rPr lang="en-CA" dirty="0" smtClean="0"/>
              <a:t/>
            </a:r>
            <a:br>
              <a:rPr lang="en-CA" dirty="0" smtClean="0"/>
            </a:br>
            <a:endParaRPr lang="en-CA" dirty="0"/>
          </a:p>
        </p:txBody>
      </p:sp>
      <p:sp>
        <p:nvSpPr>
          <p:cNvPr id="3" name="Content Placeholder 2"/>
          <p:cNvSpPr>
            <a:spLocks noGrp="1"/>
          </p:cNvSpPr>
          <p:nvPr>
            <p:ph idx="1"/>
          </p:nvPr>
        </p:nvSpPr>
        <p:spPr>
          <a:xfrm>
            <a:off x="306355" y="1906426"/>
            <a:ext cx="10515600" cy="4351338"/>
          </a:xfrm>
        </p:spPr>
        <p:txBody>
          <a:bodyPr>
            <a:normAutofit/>
          </a:bodyPr>
          <a:lstStyle/>
          <a:p>
            <a:pPr lvl="1"/>
            <a:r>
              <a:rPr lang="en-CA" dirty="0" smtClean="0"/>
              <a:t>Collective </a:t>
            </a:r>
            <a:r>
              <a:rPr lang="en-CA" dirty="0"/>
              <a:t>agreements provide those with the most seniority, the most security in times of layoffs.  </a:t>
            </a:r>
            <a:endParaRPr lang="en-CA" dirty="0" smtClean="0"/>
          </a:p>
          <a:p>
            <a:pPr lvl="1"/>
            <a:r>
              <a:rPr lang="en-CA" dirty="0" smtClean="0"/>
              <a:t>However</a:t>
            </a:r>
            <a:r>
              <a:rPr lang="en-CA" dirty="0"/>
              <a:t>, if the collective agreement contains a "super-seniority" clause, union officials (such as shop stewards and those holding executive positions) will have seniority preference over those that may have more seniority than them, in the case of a layoff.</a:t>
            </a:r>
          </a:p>
          <a:p>
            <a:pPr lvl="1"/>
            <a:r>
              <a:rPr lang="en-CA" dirty="0" smtClean="0"/>
              <a:t>The </a:t>
            </a:r>
            <a:r>
              <a:rPr lang="en-CA" dirty="0"/>
              <a:t>purpose of such clauses, as stated in your text, "is usually said to be to maintain effective union representation for employees where the size of the workforce is reduced by layoffs."</a:t>
            </a:r>
          </a:p>
        </p:txBody>
      </p:sp>
      <p:pic>
        <p:nvPicPr>
          <p:cNvPr id="4" name="Picture 3"/>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28014435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lnSpc>
                <a:spcPct val="90000"/>
              </a:lnSpc>
              <a:spcBef>
                <a:spcPct val="0"/>
              </a:spcBef>
            </a:pPr>
            <a:r>
              <a:rPr lang="en-CA" sz="3200" b="1" dirty="0" smtClean="0"/>
              <a:t>Seniority </a:t>
            </a:r>
            <a:r>
              <a:rPr lang="en-CA" sz="3200" b="1" dirty="0" smtClean="0"/>
              <a:t>Clauses: </a:t>
            </a:r>
            <a:r>
              <a:rPr lang="en-CA" sz="3200" dirty="0" smtClean="0"/>
              <a:t>Loss of Seniority</a:t>
            </a:r>
            <a:br>
              <a:rPr lang="en-CA" sz="3200" dirty="0" smtClean="0"/>
            </a:br>
            <a:r>
              <a:rPr lang="en-CA" dirty="0" smtClean="0"/>
              <a:t/>
            </a:r>
            <a:br>
              <a:rPr lang="en-CA" dirty="0" smtClean="0"/>
            </a:br>
            <a:endParaRPr lang="en-CA" dirty="0"/>
          </a:p>
        </p:txBody>
      </p:sp>
      <p:sp>
        <p:nvSpPr>
          <p:cNvPr id="3" name="Content Placeholder 2"/>
          <p:cNvSpPr>
            <a:spLocks noGrp="1"/>
          </p:cNvSpPr>
          <p:nvPr>
            <p:ph idx="1"/>
          </p:nvPr>
        </p:nvSpPr>
        <p:spPr>
          <a:xfrm>
            <a:off x="408992" y="1906426"/>
            <a:ext cx="10515600" cy="4351338"/>
          </a:xfrm>
        </p:spPr>
        <p:txBody>
          <a:bodyPr>
            <a:normAutofit/>
          </a:bodyPr>
          <a:lstStyle/>
          <a:p>
            <a:pPr marL="457200" lvl="1" indent="0">
              <a:buNone/>
            </a:pPr>
            <a:r>
              <a:rPr lang="en-CA" dirty="0"/>
              <a:t>There are three clear situations where employees can lose their seniority:</a:t>
            </a:r>
          </a:p>
          <a:p>
            <a:pPr lvl="2"/>
            <a:r>
              <a:rPr lang="en-CA" dirty="0" smtClean="0"/>
              <a:t>where </a:t>
            </a:r>
            <a:r>
              <a:rPr lang="en-CA" dirty="0"/>
              <a:t>they are discharged for cause</a:t>
            </a:r>
          </a:p>
          <a:p>
            <a:pPr lvl="2"/>
            <a:r>
              <a:rPr lang="en-CA" dirty="0"/>
              <a:t>upon voluntary resignation</a:t>
            </a:r>
          </a:p>
          <a:p>
            <a:pPr lvl="2"/>
            <a:r>
              <a:rPr lang="en-CA" dirty="0"/>
              <a:t>when they are promoted out of the bargaining unit (</a:t>
            </a:r>
            <a:r>
              <a:rPr lang="en-CA" dirty="0" err="1"/>
              <a:t>ie</a:t>
            </a:r>
            <a:r>
              <a:rPr lang="en-CA" dirty="0"/>
              <a:t> promoted to supervisor-as described above)</a:t>
            </a:r>
          </a:p>
        </p:txBody>
      </p:sp>
      <p:pic>
        <p:nvPicPr>
          <p:cNvPr id="4" name="Picture 3"/>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1705117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Health and Safety Clauses</a:t>
            </a:r>
            <a:endParaRPr lang="en-CA" dirty="0"/>
          </a:p>
        </p:txBody>
      </p:sp>
      <p:sp>
        <p:nvSpPr>
          <p:cNvPr id="3" name="Content Placeholder 2"/>
          <p:cNvSpPr>
            <a:spLocks noGrp="1"/>
          </p:cNvSpPr>
          <p:nvPr>
            <p:ph idx="1"/>
          </p:nvPr>
        </p:nvSpPr>
        <p:spPr>
          <a:xfrm>
            <a:off x="744893" y="1690688"/>
            <a:ext cx="10515600" cy="4351338"/>
          </a:xfrm>
        </p:spPr>
        <p:txBody>
          <a:bodyPr>
            <a:normAutofit fontScale="85000" lnSpcReduction="20000"/>
          </a:bodyPr>
          <a:lstStyle/>
          <a:p>
            <a:r>
              <a:rPr lang="en-CA" dirty="0"/>
              <a:t>For most unionized workers, safety and health is a “mandatory subject of bargaining.” </a:t>
            </a:r>
            <a:endParaRPr lang="en-CA" dirty="0" smtClean="0"/>
          </a:p>
          <a:p>
            <a:r>
              <a:rPr lang="en-CA" dirty="0" smtClean="0"/>
              <a:t>Their </a:t>
            </a:r>
            <a:r>
              <a:rPr lang="en-CA" dirty="0"/>
              <a:t>unions have the right to bargain for higher safety and health standards and </a:t>
            </a:r>
            <a:r>
              <a:rPr lang="en-CA" dirty="0" smtClean="0"/>
              <a:t>for anything </a:t>
            </a:r>
            <a:r>
              <a:rPr lang="en-CA" dirty="0"/>
              <a:t>else that contributes to better safety and health conditions. And safety and health covers a lot of territory – it includes stress, and all the things that cause it, such </a:t>
            </a:r>
            <a:r>
              <a:rPr lang="en-CA" dirty="0" smtClean="0"/>
              <a:t>as staffing </a:t>
            </a:r>
            <a:r>
              <a:rPr lang="en-CA" dirty="0"/>
              <a:t>levels, line speed and mandatory </a:t>
            </a:r>
            <a:r>
              <a:rPr lang="en-CA" dirty="0" smtClean="0"/>
              <a:t>overtime.</a:t>
            </a:r>
          </a:p>
          <a:p>
            <a:r>
              <a:rPr lang="en-CA" dirty="0"/>
              <a:t>A contract can be used to control hazards that are not regulated, or to control hazards that are covered by regulations that are inadequate. </a:t>
            </a:r>
            <a:r>
              <a:rPr lang="en-CA" dirty="0" smtClean="0"/>
              <a:t>A </a:t>
            </a:r>
            <a:r>
              <a:rPr lang="en-CA" dirty="0"/>
              <a:t>contract can require an employer to pay for safety and health activities of the union.</a:t>
            </a:r>
          </a:p>
          <a:p>
            <a:r>
              <a:rPr lang="en-CA" dirty="0"/>
              <a:t>A contract can require an employer to release employees, with pay, to do safety and health work.</a:t>
            </a:r>
          </a:p>
          <a:p>
            <a:r>
              <a:rPr lang="en-CA" dirty="0"/>
              <a:t>A contract can give the union the authority to enforce safety and health contract language on the spot, without waiting for an inspector to respond to a complaint. </a:t>
            </a:r>
            <a:endParaRPr lang="en-CA" dirty="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465966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Reporting/Call-in Clauses</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a:t>The purpose of the reporting pay provision is to ensure that all employees who are called in to work, where there are no regularly scheduled hours or outside their regularly scheduled working hours, receive equitable compensation for the out-of-pocket expenses and other costs incurred by having to report to work.</a:t>
            </a:r>
            <a:endParaRPr lang="en-CA" dirty="0"/>
          </a:p>
        </p:txBody>
      </p:sp>
      <p:pic>
        <p:nvPicPr>
          <p:cNvPr id="7" name="Picture 6"/>
          <p:cNvPicPr>
            <a:picLocks noChangeAspect="1"/>
          </p:cNvPicPr>
          <p:nvPr/>
        </p:nvPicPr>
        <p:blipFill>
          <a:blip r:embed="rId2"/>
          <a:stretch>
            <a:fillRect/>
          </a:stretch>
        </p:blipFill>
        <p:spPr>
          <a:xfrm>
            <a:off x="9451910" y="0"/>
            <a:ext cx="2740090" cy="1541301"/>
          </a:xfrm>
          <a:prstGeom prst="rect">
            <a:avLst/>
          </a:prstGeom>
        </p:spPr>
      </p:pic>
    </p:spTree>
    <p:extLst>
      <p:ext uri="{BB962C8B-B14F-4D97-AF65-F5344CB8AC3E}">
        <p14:creationId xmlns:p14="http://schemas.microsoft.com/office/powerpoint/2010/main" val="3229866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7611</TotalTime>
  <Words>1421</Words>
  <Application>Microsoft Office PowerPoint</Application>
  <PresentationFormat>Widescreen</PresentationFormat>
  <Paragraphs>86</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HN2100 Collective Agreement Administration</vt:lpstr>
      <vt:lpstr>Seniority Clauses</vt:lpstr>
      <vt:lpstr>Seniority Clauses</vt:lpstr>
      <vt:lpstr>Seniority Clauses: Probationary Employees </vt:lpstr>
      <vt:lpstr>Seniority Clauses: Accumulation of Seniority  </vt:lpstr>
      <vt:lpstr>Seniority Clauses: Super-seniority  </vt:lpstr>
      <vt:lpstr>Seniority Clauses: Loss of Seniority  </vt:lpstr>
      <vt:lpstr>Health and Safety Clauses</vt:lpstr>
      <vt:lpstr>Reporting/Call-in Clauses</vt:lpstr>
      <vt:lpstr>Benefit Clauses - General</vt:lpstr>
      <vt:lpstr>Benefit Clauses – Vacation pay</vt:lpstr>
      <vt:lpstr>Benefit Clauses – Holiday Pay</vt:lpstr>
      <vt:lpstr>Benefit Clauses – Wages/Salaries</vt:lpstr>
      <vt:lpstr>Benefit Clauses – Bereavement</vt:lpstr>
      <vt:lpstr>Benefit Clauses – Leave</vt:lpstr>
      <vt:lpstr>Technological Change Clauses</vt:lpstr>
      <vt:lpstr>Term of Agreement Clauses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HN2100 Collective Agreement Administration</dc:title>
  <dc:creator>Tilley, Paul (C'ville)</dc:creator>
  <cp:lastModifiedBy>Tilley, Paul (C'ville)</cp:lastModifiedBy>
  <cp:revision>42</cp:revision>
  <cp:lastPrinted>2016-02-05T17:56:44Z</cp:lastPrinted>
  <dcterms:created xsi:type="dcterms:W3CDTF">2016-01-22T17:38:52Z</dcterms:created>
  <dcterms:modified xsi:type="dcterms:W3CDTF">2016-02-05T18:22:44Z</dcterms:modified>
</cp:coreProperties>
</file>